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EB1E10"/>
    <a:srgbClr val="C127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3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1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148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7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2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9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66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93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147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7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6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6903A-2073-784D-8946-48612F554BA2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E7075-071F-D74D-A1D0-4F29ABCF4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6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rlsmith@ilstu.edu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ED8A27-49DF-F2D4-E01F-9C82DE48C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70BFDED0-54F7-6F98-6833-712625C4D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15" y="315533"/>
            <a:ext cx="5777107" cy="1314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lvl="0"/>
            <a:r>
              <a:rPr lang="en-US" sz="2600" b="1" dirty="0">
                <a:latin typeface="Franklin Gothic Medium Cond" panose="020B0606030402020204" pitchFamily="34" charset="0"/>
              </a:rPr>
              <a:t>First year and senior students: We need to hear from you! The National Survey of Student Engagement (NSSE) opens March 17. </a:t>
            </a:r>
            <a:endParaRPr lang="en-US" b="1" dirty="0">
              <a:latin typeface="Franklin Gothic Medium Cond" panose="020B0606030402020204" pitchFamily="34" charset="0"/>
            </a:endParaRPr>
          </a:p>
          <a:p>
            <a:pPr lvl="0"/>
            <a:endParaRPr lang="en-US" sz="1050" dirty="0">
              <a:effectLst/>
              <a:latin typeface="Franklin Gothic Medium Cond" panose="020B06060304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CF8F9B-8425-D95B-55B1-B0A47469EC54}"/>
              </a:ext>
            </a:extLst>
          </p:cNvPr>
          <p:cNvSpPr/>
          <p:nvPr/>
        </p:nvSpPr>
        <p:spPr>
          <a:xfrm>
            <a:off x="3232867" y="2297106"/>
            <a:ext cx="2455629" cy="1463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Check your email starting March 17.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AED8357-19FD-99CD-FDBD-D3703D5C59FF}"/>
              </a:ext>
            </a:extLst>
          </p:cNvPr>
          <p:cNvSpPr/>
          <p:nvPr/>
        </p:nvSpPr>
        <p:spPr>
          <a:xfrm>
            <a:off x="382987" y="1840528"/>
            <a:ext cx="2455629" cy="4499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Franklin Gothic Medium Cond" panose="020B0606030402020204" pitchFamily="34" charset="0"/>
              </a:rPr>
              <a:t>How Results are Used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325C710-3890-B5D3-203F-700FB60183C6}"/>
              </a:ext>
            </a:extLst>
          </p:cNvPr>
          <p:cNvSpPr/>
          <p:nvPr/>
        </p:nvSpPr>
        <p:spPr>
          <a:xfrm>
            <a:off x="382988" y="2297151"/>
            <a:ext cx="2455629" cy="1463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Tell us about your experiences at ISU. Results help us improve academic and co-curricular experiences. YOUR VOICE MATTERS!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E22922-B717-FC3D-0531-B086595440C4}"/>
              </a:ext>
            </a:extLst>
          </p:cNvPr>
          <p:cNvSpPr/>
          <p:nvPr/>
        </p:nvSpPr>
        <p:spPr>
          <a:xfrm>
            <a:off x="6082746" y="2297151"/>
            <a:ext cx="2455629" cy="1463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The NSSE is optional. You are not required to complete the NSSE and can opt out at any time.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8D8C983-3A7F-4F0E-EDFB-9157DCC0668D}"/>
              </a:ext>
            </a:extLst>
          </p:cNvPr>
          <p:cNvSpPr/>
          <p:nvPr/>
        </p:nvSpPr>
        <p:spPr>
          <a:xfrm>
            <a:off x="3232867" y="1840528"/>
            <a:ext cx="2455629" cy="44995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Franklin Gothic Medium Cond" panose="020B0606030402020204" pitchFamily="34" charset="0"/>
              </a:rPr>
              <a:t>Check Your Email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4949BB9-D655-671A-8A5A-62EBF5D05E34}"/>
              </a:ext>
            </a:extLst>
          </p:cNvPr>
          <p:cNvSpPr/>
          <p:nvPr/>
        </p:nvSpPr>
        <p:spPr>
          <a:xfrm>
            <a:off x="6082745" y="1840528"/>
            <a:ext cx="2455629" cy="44995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Franklin Gothic Medium Cond" panose="020B0606030402020204" pitchFamily="34" charset="0"/>
              </a:rPr>
              <a:t>The NSSE is Optional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78FAE2D-FAEF-188A-8812-A96C94E4B3A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5062"/>
          <a:stretch/>
        </p:blipFill>
        <p:spPr>
          <a:xfrm>
            <a:off x="6152825" y="452167"/>
            <a:ext cx="2496867" cy="96316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93E0D8E5-ADCB-32AB-8917-B7E0C0ABA0A7}"/>
              </a:ext>
            </a:extLst>
          </p:cNvPr>
          <p:cNvSpPr/>
          <p:nvPr/>
        </p:nvSpPr>
        <p:spPr>
          <a:xfrm>
            <a:off x="382988" y="4429425"/>
            <a:ext cx="2455629" cy="1463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Franklin Gothic Medium Cond" panose="020B06060304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 who complete the survey Wednesday, </a:t>
            </a:r>
            <a:r>
              <a:rPr lang="en-US" sz="1200">
                <a:solidFill>
                  <a:schemeClr val="tx1"/>
                </a:solidFill>
                <a:latin typeface="Franklin Gothic Medium Cond" panose="020B06060304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April 8, 2026 will </a:t>
            </a:r>
            <a:r>
              <a:rPr lang="en-US" sz="1200" dirty="0">
                <a:solidFill>
                  <a:schemeClr val="tx1"/>
                </a:solidFill>
                <a:latin typeface="Franklin Gothic Medium Cond" panose="020B06060304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automatically entered in a random drawing to win 1 of 10 </a:t>
            </a:r>
            <a:r>
              <a:rPr lang="en-US" sz="1200" dirty="0" err="1">
                <a:solidFill>
                  <a:schemeClr val="tx1"/>
                </a:solidFill>
                <a:latin typeface="Franklin Gothic Medium Cond" panose="020B06060304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Urbanista</a:t>
            </a:r>
            <a:r>
              <a:rPr lang="en-US" sz="1200" dirty="0">
                <a:solidFill>
                  <a:schemeClr val="tx1"/>
                </a:solidFill>
                <a:latin typeface="Franklin Gothic Medium Cond" panose="020B06060304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Noise Cancelling Wireless Headphones (worth $130), 1 of 3 iPad minis 512GB (worth $749) or 1 of 50 Amazon gift cards (worth $25).</a:t>
            </a:r>
            <a:endParaRPr lang="en-US" sz="1200" dirty="0">
              <a:solidFill>
                <a:schemeClr val="tx1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A125802-76DE-FF9F-A6EE-A3D8B923AF87}"/>
              </a:ext>
            </a:extLst>
          </p:cNvPr>
          <p:cNvSpPr/>
          <p:nvPr/>
        </p:nvSpPr>
        <p:spPr>
          <a:xfrm>
            <a:off x="382986" y="3981302"/>
            <a:ext cx="2455629" cy="44995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Franklin Gothic Medium Cond" panose="020B0606030402020204" pitchFamily="34" charset="0"/>
              </a:rPr>
              <a:t>NSSE Incentives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676F67-4DEC-C9DB-ABC1-66B43E26C26F}"/>
              </a:ext>
            </a:extLst>
          </p:cNvPr>
          <p:cNvSpPr/>
          <p:nvPr/>
        </p:nvSpPr>
        <p:spPr>
          <a:xfrm>
            <a:off x="3232869" y="4429425"/>
            <a:ext cx="2455629" cy="1463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tx1"/>
                </a:solidFill>
                <a:latin typeface="Franklin Gothic Medium Cond" panose="020B06060304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chances of winning depend on how many complete the survey; the last time we administered this survey about 1460 students responded.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3057987-52FA-6AA5-9439-BE19348342BB}"/>
              </a:ext>
            </a:extLst>
          </p:cNvPr>
          <p:cNvSpPr/>
          <p:nvPr/>
        </p:nvSpPr>
        <p:spPr>
          <a:xfrm>
            <a:off x="3232867" y="3981302"/>
            <a:ext cx="2455629" cy="449954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Franklin Gothic Medium Cond" panose="020B0606030402020204" pitchFamily="34" charset="0"/>
              </a:rPr>
              <a:t>NSSE Incentives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1D97B5B-1FE9-59C9-F180-CD0852BA5F24}"/>
              </a:ext>
            </a:extLst>
          </p:cNvPr>
          <p:cNvSpPr/>
          <p:nvPr/>
        </p:nvSpPr>
        <p:spPr>
          <a:xfrm>
            <a:off x="6082748" y="4429425"/>
            <a:ext cx="2455629" cy="1463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solidFill>
                  <a:schemeClr val="tx1"/>
                </a:solidFill>
                <a:latin typeface="Franklin Gothic Medium Cond" panose="020B06060304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Responses are confidential and only shared in summary format only.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25D261C-834C-80EB-2B31-6FF2CA62C1D2}"/>
              </a:ext>
            </a:extLst>
          </p:cNvPr>
          <p:cNvSpPr/>
          <p:nvPr/>
        </p:nvSpPr>
        <p:spPr>
          <a:xfrm>
            <a:off x="6082746" y="3981302"/>
            <a:ext cx="2455629" cy="449954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Franklin Gothic Medium Cond" panose="020B0606030402020204" pitchFamily="34" charset="0"/>
              </a:rPr>
              <a:t>Data Privacy</a:t>
            </a:r>
          </a:p>
        </p:txBody>
      </p:sp>
      <p:pic>
        <p:nvPicPr>
          <p:cNvPr id="2050" name="Picture 2" descr="Wordmark with seal 2-color logo">
            <a:extLst>
              <a:ext uri="{FF2B5EF4-FFF2-40B4-BE49-F238E27FC236}">
                <a16:creationId xmlns:a16="http://schemas.microsoft.com/office/drawing/2014/main" id="{EFB8A956-A9E5-E3E0-3455-BE828C721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739" y="6356848"/>
            <a:ext cx="1310638" cy="34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D1EBCF65-94EF-876F-BACC-2B23F3827C19}"/>
              </a:ext>
            </a:extLst>
          </p:cNvPr>
          <p:cNvSpPr/>
          <p:nvPr/>
        </p:nvSpPr>
        <p:spPr>
          <a:xfrm>
            <a:off x="382987" y="6095145"/>
            <a:ext cx="6717527" cy="6604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0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Questions: Ryan Smith, Director of University Assessment Services, </a:t>
            </a:r>
            <a:r>
              <a:rPr lang="en-US" sz="1000" dirty="0">
                <a:solidFill>
                  <a:schemeClr val="tx1"/>
                </a:solidFill>
                <a:latin typeface="Franklin Gothic Medium Cond" panose="020B0606030402020204" pitchFamily="34" charset="0"/>
                <a:hlinkClick r:id="rId5"/>
              </a:rPr>
              <a:t>rlsmith@ilstu.edu</a:t>
            </a:r>
            <a:r>
              <a:rPr lang="en-US" sz="1000" dirty="0">
                <a:solidFill>
                  <a:schemeClr val="tx1"/>
                </a:solidFill>
                <a:latin typeface="Franklin Gothic Medium Cond" panose="020B0606030402020204" pitchFamily="34" charset="0"/>
              </a:rPr>
              <a:t>, 309-438-2135. If you have any questions about your rights as a participant, or if you feel you have been placed at risk, contact the Illinois State University Research Ethics &amp; Compliance Office at (309) 438-5527 or IRB@ilstu.edu.</a:t>
            </a:r>
          </a:p>
        </p:txBody>
      </p:sp>
    </p:spTree>
    <p:extLst>
      <p:ext uri="{BB962C8B-B14F-4D97-AF65-F5344CB8AC3E}">
        <p14:creationId xmlns:p14="http://schemas.microsoft.com/office/powerpoint/2010/main" val="1899540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</TotalTime>
  <Words>248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Medium Cond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Walles, Evan</dc:creator>
  <cp:lastModifiedBy>Smith, Ryan</cp:lastModifiedBy>
  <cp:revision>6</cp:revision>
  <dcterms:created xsi:type="dcterms:W3CDTF">2019-11-01T14:44:11Z</dcterms:created>
  <dcterms:modified xsi:type="dcterms:W3CDTF">2026-01-22T19:04:33Z</dcterms:modified>
</cp:coreProperties>
</file>